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7" r:id="rId2"/>
    <p:sldId id="256" r:id="rId3"/>
    <p:sldId id="258" r:id="rId4"/>
    <p:sldId id="259" r:id="rId5"/>
    <p:sldId id="260" r:id="rId6"/>
    <p:sldId id="261" r:id="rId7"/>
    <p:sldId id="262" r:id="rId8"/>
    <p:sldId id="263" r:id="rId9"/>
    <p:sldId id="264" r:id="rId10"/>
    <p:sldId id="271" r:id="rId11"/>
    <p:sldId id="266" r:id="rId12"/>
    <p:sldId id="267" r:id="rId13"/>
    <p:sldId id="268" r:id="rId14"/>
    <p:sldId id="269"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94660"/>
  </p:normalViewPr>
  <p:slideViewPr>
    <p:cSldViewPr snapToGrid="0" snapToObjects="1">
      <p:cViewPr varScale="1">
        <p:scale>
          <a:sx n="76" d="100"/>
          <a:sy n="76" d="100"/>
        </p:scale>
        <p:origin x="216"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C68563-13E2-2942-BCD7-E366EA5D2FDC}" type="datetimeFigureOut">
              <a:rPr lang="en-US" smtClean="0"/>
              <a:t>1/18/17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5AA86A-FC16-8947-AAAD-3E4721BC2D09}" type="slidenum">
              <a:rPr lang="en-US" smtClean="0"/>
              <a:t>‹#›</a:t>
            </a:fld>
            <a:endParaRPr lang="en-US"/>
          </a:p>
        </p:txBody>
      </p:sp>
    </p:spTree>
    <p:extLst>
      <p:ext uri="{BB962C8B-B14F-4D97-AF65-F5344CB8AC3E}">
        <p14:creationId xmlns:p14="http://schemas.microsoft.com/office/powerpoint/2010/main" val="791331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get long</a:t>
            </a:r>
            <a:r>
              <a:rPr lang="en-US" baseline="0" dirty="0" smtClean="0"/>
              <a:t> sequences from modern DNA and we can kind of get a complete representation of the genome because of the massive amount of DNA we </a:t>
            </a:r>
            <a:r>
              <a:rPr lang="en-US" baseline="0" dirty="0" err="1" smtClean="0"/>
              <a:t>maneg</a:t>
            </a:r>
            <a:r>
              <a:rPr lang="en-US" baseline="0" dirty="0" smtClean="0"/>
              <a:t> to collect from moderns.</a:t>
            </a:r>
            <a:endParaRPr lang="en-US" dirty="0"/>
          </a:p>
        </p:txBody>
      </p:sp>
      <p:sp>
        <p:nvSpPr>
          <p:cNvPr id="4" name="Slide Number Placeholder 3"/>
          <p:cNvSpPr>
            <a:spLocks noGrp="1"/>
          </p:cNvSpPr>
          <p:nvPr>
            <p:ph type="sldNum" sz="quarter" idx="10"/>
          </p:nvPr>
        </p:nvSpPr>
        <p:spPr/>
        <p:txBody>
          <a:bodyPr/>
          <a:lstStyle/>
          <a:p>
            <a:fld id="{B55AA86A-FC16-8947-AAAD-3E4721BC2D09}" type="slidenum">
              <a:rPr lang="en-US" smtClean="0"/>
              <a:t>4</a:t>
            </a:fld>
            <a:endParaRPr lang="en-US"/>
          </a:p>
        </p:txBody>
      </p:sp>
    </p:spTree>
    <p:extLst>
      <p:ext uri="{BB962C8B-B14F-4D97-AF65-F5344CB8AC3E}">
        <p14:creationId xmlns:p14="http://schemas.microsoft.com/office/powerpoint/2010/main" val="18481153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causes this fragmentation?</a:t>
            </a:r>
            <a:r>
              <a:rPr lang="en-US" baseline="0" dirty="0" smtClean="0"/>
              <a:t> Water, UV radiation </a:t>
            </a:r>
            <a:r>
              <a:rPr lang="en-US" baseline="0" dirty="0" err="1" smtClean="0"/>
              <a:t>etc</a:t>
            </a:r>
            <a:r>
              <a:rPr lang="en-US" baseline="0" dirty="0" smtClean="0"/>
              <a:t> etc. Also the decay rate depends on how the DNA is preserved, if in a cold region like the Arctic or like in a cave, they are supposed to be well preserved, and the decay rate is slow. </a:t>
            </a:r>
          </a:p>
          <a:p>
            <a:endParaRPr lang="en-US" dirty="0"/>
          </a:p>
        </p:txBody>
      </p:sp>
      <p:sp>
        <p:nvSpPr>
          <p:cNvPr id="4" name="Slide Number Placeholder 3"/>
          <p:cNvSpPr>
            <a:spLocks noGrp="1"/>
          </p:cNvSpPr>
          <p:nvPr>
            <p:ph type="sldNum" sz="quarter" idx="10"/>
          </p:nvPr>
        </p:nvSpPr>
        <p:spPr/>
        <p:txBody>
          <a:bodyPr/>
          <a:lstStyle/>
          <a:p>
            <a:fld id="{B55AA86A-FC16-8947-AAAD-3E4721BC2D09}" type="slidenum">
              <a:rPr lang="en-US" smtClean="0"/>
              <a:t>5</a:t>
            </a:fld>
            <a:endParaRPr lang="en-US"/>
          </a:p>
        </p:txBody>
      </p:sp>
    </p:spTree>
    <p:extLst>
      <p:ext uri="{BB962C8B-B14F-4D97-AF65-F5344CB8AC3E}">
        <p14:creationId xmlns:p14="http://schemas.microsoft.com/office/powerpoint/2010/main" val="5504964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it seems only a small percentage of the DNA that is collected from these samples actually correspond to the actual ancient DNA we are interested in (the primates). Then also we are not sure if those primates actually are modern or ancient. It could be modern DNA because of the handling of the DNA at the site or in lab.</a:t>
            </a:r>
            <a:endParaRPr lang="en-US" dirty="0"/>
          </a:p>
        </p:txBody>
      </p:sp>
      <p:sp>
        <p:nvSpPr>
          <p:cNvPr id="4" name="Slide Number Placeholder 3"/>
          <p:cNvSpPr>
            <a:spLocks noGrp="1"/>
          </p:cNvSpPr>
          <p:nvPr>
            <p:ph type="sldNum" sz="quarter" idx="10"/>
          </p:nvPr>
        </p:nvSpPr>
        <p:spPr/>
        <p:txBody>
          <a:bodyPr/>
          <a:lstStyle/>
          <a:p>
            <a:fld id="{B55AA86A-FC16-8947-AAAD-3E4721BC2D09}" type="slidenum">
              <a:rPr lang="en-US" smtClean="0"/>
              <a:t>6</a:t>
            </a:fld>
            <a:endParaRPr lang="en-US"/>
          </a:p>
        </p:txBody>
      </p:sp>
    </p:spTree>
    <p:extLst>
      <p:ext uri="{BB962C8B-B14F-4D97-AF65-F5344CB8AC3E}">
        <p14:creationId xmlns:p14="http://schemas.microsoft.com/office/powerpoint/2010/main" val="1498795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why we take all sorts of measures</a:t>
            </a:r>
            <a:r>
              <a:rPr lang="en-US" baseline="0" dirty="0" smtClean="0"/>
              <a:t> in the lab to keep modern DNA away from ancient DNA. Looks like a picture out of a sci-fi movie about virus outbreak, but we are the danger here </a:t>
            </a:r>
            <a:endParaRPr lang="en-US" dirty="0"/>
          </a:p>
        </p:txBody>
      </p:sp>
      <p:sp>
        <p:nvSpPr>
          <p:cNvPr id="4" name="Slide Number Placeholder 3"/>
          <p:cNvSpPr>
            <a:spLocks noGrp="1"/>
          </p:cNvSpPr>
          <p:nvPr>
            <p:ph type="sldNum" sz="quarter" idx="10"/>
          </p:nvPr>
        </p:nvSpPr>
        <p:spPr/>
        <p:txBody>
          <a:bodyPr/>
          <a:lstStyle/>
          <a:p>
            <a:fld id="{B55AA86A-FC16-8947-AAAD-3E4721BC2D09}" type="slidenum">
              <a:rPr lang="en-US" smtClean="0"/>
              <a:t>7</a:t>
            </a:fld>
            <a:endParaRPr lang="en-US"/>
          </a:p>
        </p:txBody>
      </p:sp>
    </p:spTree>
    <p:extLst>
      <p:ext uri="{BB962C8B-B14F-4D97-AF65-F5344CB8AC3E}">
        <p14:creationId xmlns:p14="http://schemas.microsoft.com/office/powerpoint/2010/main" val="19780430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LABEL</a:t>
            </a:r>
            <a:r>
              <a:rPr lang="en-US" baseline="0" dirty="0" smtClean="0"/>
              <a:t> THE PLOTS</a:t>
            </a:r>
            <a:endParaRPr lang="en-US" dirty="0"/>
          </a:p>
        </p:txBody>
      </p:sp>
      <p:sp>
        <p:nvSpPr>
          <p:cNvPr id="4" name="Slide Number Placeholder 3"/>
          <p:cNvSpPr>
            <a:spLocks noGrp="1"/>
          </p:cNvSpPr>
          <p:nvPr>
            <p:ph type="sldNum" sz="quarter" idx="10"/>
          </p:nvPr>
        </p:nvSpPr>
        <p:spPr/>
        <p:txBody>
          <a:bodyPr/>
          <a:lstStyle/>
          <a:p>
            <a:fld id="{2AEB5011-1601-2640-A696-0F7EEFBF2C0F}" type="slidenum">
              <a:rPr lang="en-US" smtClean="0"/>
              <a:t>12</a:t>
            </a:fld>
            <a:endParaRPr lang="en-US"/>
          </a:p>
        </p:txBody>
      </p:sp>
    </p:spTree>
    <p:extLst>
      <p:ext uri="{BB962C8B-B14F-4D97-AF65-F5344CB8AC3E}">
        <p14:creationId xmlns:p14="http://schemas.microsoft.com/office/powerpoint/2010/main" val="8836664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8CBF437-68B1-9047-9AAF-C7B409834557}" type="datetimeFigureOut">
              <a:rPr lang="en-US" smtClean="0"/>
              <a:t>1/18/17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81515D-12B0-7342-BBBF-99C05B9F7DA5}" type="slidenum">
              <a:rPr lang="en-US" smtClean="0"/>
              <a:t>‹#›</a:t>
            </a:fld>
            <a:endParaRPr lang="en-US"/>
          </a:p>
        </p:txBody>
      </p:sp>
    </p:spTree>
    <p:extLst>
      <p:ext uri="{BB962C8B-B14F-4D97-AF65-F5344CB8AC3E}">
        <p14:creationId xmlns:p14="http://schemas.microsoft.com/office/powerpoint/2010/main" val="20937426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8CBF437-68B1-9047-9AAF-C7B409834557}" type="datetimeFigureOut">
              <a:rPr lang="en-US" smtClean="0"/>
              <a:t>1/18/17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81515D-12B0-7342-BBBF-99C05B9F7DA5}" type="slidenum">
              <a:rPr lang="en-US" smtClean="0"/>
              <a:t>‹#›</a:t>
            </a:fld>
            <a:endParaRPr lang="en-US"/>
          </a:p>
        </p:txBody>
      </p:sp>
    </p:spTree>
    <p:extLst>
      <p:ext uri="{BB962C8B-B14F-4D97-AF65-F5344CB8AC3E}">
        <p14:creationId xmlns:p14="http://schemas.microsoft.com/office/powerpoint/2010/main" val="1145104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8CBF437-68B1-9047-9AAF-C7B409834557}" type="datetimeFigureOut">
              <a:rPr lang="en-US" smtClean="0"/>
              <a:t>1/18/17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81515D-12B0-7342-BBBF-99C05B9F7DA5}" type="slidenum">
              <a:rPr lang="en-US" smtClean="0"/>
              <a:t>‹#›</a:t>
            </a:fld>
            <a:endParaRPr lang="en-US"/>
          </a:p>
        </p:txBody>
      </p:sp>
    </p:spTree>
    <p:extLst>
      <p:ext uri="{BB962C8B-B14F-4D97-AF65-F5344CB8AC3E}">
        <p14:creationId xmlns:p14="http://schemas.microsoft.com/office/powerpoint/2010/main" val="299292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8CBF437-68B1-9047-9AAF-C7B409834557}" type="datetimeFigureOut">
              <a:rPr lang="en-US" smtClean="0"/>
              <a:t>1/18/17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81515D-12B0-7342-BBBF-99C05B9F7DA5}" type="slidenum">
              <a:rPr lang="en-US" smtClean="0"/>
              <a:t>‹#›</a:t>
            </a:fld>
            <a:endParaRPr lang="en-US"/>
          </a:p>
        </p:txBody>
      </p:sp>
    </p:spTree>
    <p:extLst>
      <p:ext uri="{BB962C8B-B14F-4D97-AF65-F5344CB8AC3E}">
        <p14:creationId xmlns:p14="http://schemas.microsoft.com/office/powerpoint/2010/main" val="865645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8CBF437-68B1-9047-9AAF-C7B409834557}" type="datetimeFigureOut">
              <a:rPr lang="en-US" smtClean="0"/>
              <a:t>1/18/17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81515D-12B0-7342-BBBF-99C05B9F7DA5}" type="slidenum">
              <a:rPr lang="en-US" smtClean="0"/>
              <a:t>‹#›</a:t>
            </a:fld>
            <a:endParaRPr lang="en-US"/>
          </a:p>
        </p:txBody>
      </p:sp>
    </p:spTree>
    <p:extLst>
      <p:ext uri="{BB962C8B-B14F-4D97-AF65-F5344CB8AC3E}">
        <p14:creationId xmlns:p14="http://schemas.microsoft.com/office/powerpoint/2010/main" val="1844550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8CBF437-68B1-9047-9AAF-C7B409834557}" type="datetimeFigureOut">
              <a:rPr lang="en-US" smtClean="0"/>
              <a:t>1/18/17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81515D-12B0-7342-BBBF-99C05B9F7DA5}" type="slidenum">
              <a:rPr lang="en-US" smtClean="0"/>
              <a:t>‹#›</a:t>
            </a:fld>
            <a:endParaRPr lang="en-US"/>
          </a:p>
        </p:txBody>
      </p:sp>
    </p:spTree>
    <p:extLst>
      <p:ext uri="{BB962C8B-B14F-4D97-AF65-F5344CB8AC3E}">
        <p14:creationId xmlns:p14="http://schemas.microsoft.com/office/powerpoint/2010/main" val="291031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8CBF437-68B1-9047-9AAF-C7B409834557}" type="datetimeFigureOut">
              <a:rPr lang="en-US" smtClean="0"/>
              <a:t>1/18/17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481515D-12B0-7342-BBBF-99C05B9F7DA5}" type="slidenum">
              <a:rPr lang="en-US" smtClean="0"/>
              <a:t>‹#›</a:t>
            </a:fld>
            <a:endParaRPr lang="en-US"/>
          </a:p>
        </p:txBody>
      </p:sp>
    </p:spTree>
    <p:extLst>
      <p:ext uri="{BB962C8B-B14F-4D97-AF65-F5344CB8AC3E}">
        <p14:creationId xmlns:p14="http://schemas.microsoft.com/office/powerpoint/2010/main" val="1543937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8CBF437-68B1-9047-9AAF-C7B409834557}" type="datetimeFigureOut">
              <a:rPr lang="en-US" smtClean="0"/>
              <a:t>1/18/17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481515D-12B0-7342-BBBF-99C05B9F7DA5}" type="slidenum">
              <a:rPr lang="en-US" smtClean="0"/>
              <a:t>‹#›</a:t>
            </a:fld>
            <a:endParaRPr lang="en-US"/>
          </a:p>
        </p:txBody>
      </p:sp>
    </p:spTree>
    <p:extLst>
      <p:ext uri="{BB962C8B-B14F-4D97-AF65-F5344CB8AC3E}">
        <p14:creationId xmlns:p14="http://schemas.microsoft.com/office/powerpoint/2010/main" val="916975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CBF437-68B1-9047-9AAF-C7B409834557}" type="datetimeFigureOut">
              <a:rPr lang="en-US" smtClean="0"/>
              <a:t>1/18/17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481515D-12B0-7342-BBBF-99C05B9F7DA5}" type="slidenum">
              <a:rPr lang="en-US" smtClean="0"/>
              <a:t>‹#›</a:t>
            </a:fld>
            <a:endParaRPr lang="en-US"/>
          </a:p>
        </p:txBody>
      </p:sp>
    </p:spTree>
    <p:extLst>
      <p:ext uri="{BB962C8B-B14F-4D97-AF65-F5344CB8AC3E}">
        <p14:creationId xmlns:p14="http://schemas.microsoft.com/office/powerpoint/2010/main" val="1259501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8CBF437-68B1-9047-9AAF-C7B409834557}" type="datetimeFigureOut">
              <a:rPr lang="en-US" smtClean="0"/>
              <a:t>1/18/17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81515D-12B0-7342-BBBF-99C05B9F7DA5}" type="slidenum">
              <a:rPr lang="en-US" smtClean="0"/>
              <a:t>‹#›</a:t>
            </a:fld>
            <a:endParaRPr lang="en-US"/>
          </a:p>
        </p:txBody>
      </p:sp>
    </p:spTree>
    <p:extLst>
      <p:ext uri="{BB962C8B-B14F-4D97-AF65-F5344CB8AC3E}">
        <p14:creationId xmlns:p14="http://schemas.microsoft.com/office/powerpoint/2010/main" val="702360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8CBF437-68B1-9047-9AAF-C7B409834557}" type="datetimeFigureOut">
              <a:rPr lang="en-US" smtClean="0"/>
              <a:t>1/18/17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81515D-12B0-7342-BBBF-99C05B9F7DA5}" type="slidenum">
              <a:rPr lang="en-US" smtClean="0"/>
              <a:t>‹#›</a:t>
            </a:fld>
            <a:endParaRPr lang="en-US"/>
          </a:p>
        </p:txBody>
      </p:sp>
    </p:spTree>
    <p:extLst>
      <p:ext uri="{BB962C8B-B14F-4D97-AF65-F5344CB8AC3E}">
        <p14:creationId xmlns:p14="http://schemas.microsoft.com/office/powerpoint/2010/main" val="19963961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CBF437-68B1-9047-9AAF-C7B409834557}" type="datetimeFigureOut">
              <a:rPr lang="en-US" smtClean="0"/>
              <a:t>1/18/17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81515D-12B0-7342-BBBF-99C05B9F7DA5}" type="slidenum">
              <a:rPr lang="en-US" smtClean="0"/>
              <a:t>‹#›</a:t>
            </a:fld>
            <a:endParaRPr lang="en-US"/>
          </a:p>
        </p:txBody>
      </p:sp>
    </p:spTree>
    <p:extLst>
      <p:ext uri="{BB962C8B-B14F-4D97-AF65-F5344CB8AC3E}">
        <p14:creationId xmlns:p14="http://schemas.microsoft.com/office/powerpoint/2010/main" val="8242615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12.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5" Type="http://schemas.openxmlformats.org/officeDocument/2006/relationships/image" Target="../media/image22.emf"/><Relationship Id="rId6" Type="http://schemas.openxmlformats.org/officeDocument/2006/relationships/image" Target="../media/image23.emf"/><Relationship Id="rId7" Type="http://schemas.openxmlformats.org/officeDocument/2006/relationships/image" Target="../media/image24.emf"/><Relationship Id="rId8"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emf"/><Relationship Id="rId3" Type="http://schemas.openxmlformats.org/officeDocument/2006/relationships/image" Target="../media/image27.emf"/></Relationships>
</file>

<file path=ppt/slides/_rels/slide14.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30.emf"/><Relationship Id="rId1" Type="http://schemas.openxmlformats.org/officeDocument/2006/relationships/slideLayout" Target="../slideLayouts/slideLayout2.xml"/><Relationship Id="rId2" Type="http://schemas.openxmlformats.org/officeDocument/2006/relationships/image" Target="../media/image28.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image" Target="../media/image4.jpg"/><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436688" y="3013075"/>
            <a:ext cx="5502275" cy="1289050"/>
          </a:xfrm>
        </p:spPr>
        <p:txBody>
          <a:bodyPr>
            <a:normAutofit/>
          </a:bodyPr>
          <a:lstStyle/>
          <a:p>
            <a:r>
              <a:rPr lang="en-US" sz="2500" b="1" dirty="0">
                <a:latin typeface="Times New Roman"/>
                <a:cs typeface="Times New Roman"/>
              </a:rPr>
              <a:t>An R package for clustering and visualizing ancient DNA signatures</a:t>
            </a:r>
            <a:endParaRPr lang="en-US" sz="2500" b="1" dirty="0">
              <a:latin typeface="Times New Roman"/>
              <a:cs typeface="Times New Roman"/>
            </a:endParaRPr>
          </a:p>
        </p:txBody>
      </p:sp>
      <p:pic>
        <p:nvPicPr>
          <p:cNvPr id="5" name="Picture 4" descr="archaic.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95601" y="428626"/>
            <a:ext cx="6390981" cy="2794000"/>
          </a:xfrm>
          <a:prstGeom prst="rect">
            <a:avLst/>
          </a:prstGeom>
        </p:spPr>
      </p:pic>
      <p:sp>
        <p:nvSpPr>
          <p:cNvPr id="8" name="Subtitle 2"/>
          <p:cNvSpPr txBox="1">
            <a:spLocks/>
          </p:cNvSpPr>
          <p:nvPr/>
        </p:nvSpPr>
        <p:spPr>
          <a:xfrm>
            <a:off x="6480773" y="6424680"/>
            <a:ext cx="4480495"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By Hussein Al-</a:t>
            </a:r>
            <a:r>
              <a:rPr lang="en-US" sz="1800" b="1" dirty="0" err="1">
                <a:solidFill>
                  <a:schemeClr val="tx1"/>
                </a:solidFill>
                <a:latin typeface="Times New Roman"/>
                <a:cs typeface="Times New Roman"/>
              </a:rPr>
              <a:t>Asadi</a:t>
            </a:r>
            <a:r>
              <a:rPr lang="en-US" sz="1800" b="1" dirty="0">
                <a:solidFill>
                  <a:schemeClr val="tx1"/>
                </a:solidFill>
                <a:latin typeface="Times New Roman"/>
                <a:cs typeface="Times New Roman"/>
              </a:rPr>
              <a:t> &amp; </a:t>
            </a:r>
            <a:r>
              <a:rPr lang="en-US" sz="1800" b="1" dirty="0" err="1">
                <a:solidFill>
                  <a:schemeClr val="tx1"/>
                </a:solidFill>
                <a:latin typeface="Times New Roman"/>
                <a:cs typeface="Times New Roman"/>
              </a:rPr>
              <a:t>Kushal</a:t>
            </a:r>
            <a:r>
              <a:rPr lang="en-US" sz="1800" b="1" dirty="0">
                <a:solidFill>
                  <a:schemeClr val="tx1"/>
                </a:solidFill>
                <a:latin typeface="Times New Roman"/>
                <a:cs typeface="Times New Roman"/>
              </a:rPr>
              <a:t> </a:t>
            </a:r>
            <a:r>
              <a:rPr lang="en-US" sz="1800" b="1" dirty="0" err="1">
                <a:solidFill>
                  <a:schemeClr val="tx1"/>
                </a:solidFill>
                <a:latin typeface="Times New Roman"/>
                <a:cs typeface="Times New Roman"/>
              </a:rPr>
              <a:t>Dey</a:t>
            </a:r>
            <a:endParaRPr lang="en-US" sz="1800" b="1" dirty="0">
              <a:solidFill>
                <a:schemeClr val="tx1"/>
              </a:solidFill>
              <a:latin typeface="Times New Roman"/>
              <a:cs typeface="Times New Roman"/>
            </a:endParaRPr>
          </a:p>
        </p:txBody>
      </p:sp>
    </p:spTree>
    <p:extLst>
      <p:ext uri="{BB962C8B-B14F-4D97-AF65-F5344CB8AC3E}">
        <p14:creationId xmlns:p14="http://schemas.microsoft.com/office/powerpoint/2010/main" val="10521658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Data-set # 1</a:t>
            </a:r>
            <a:endParaRPr lang="en-US" dirty="0"/>
          </a:p>
        </p:txBody>
      </p:sp>
      <p:sp>
        <p:nvSpPr>
          <p:cNvPr id="3" name="Content Placeholder 2"/>
          <p:cNvSpPr>
            <a:spLocks noGrp="1"/>
          </p:cNvSpPr>
          <p:nvPr>
            <p:ph idx="1"/>
          </p:nvPr>
        </p:nvSpPr>
        <p:spPr/>
        <p:txBody>
          <a:bodyPr>
            <a:normAutofit/>
          </a:bodyPr>
          <a:lstStyle/>
          <a:p>
            <a:r>
              <a:rPr lang="en-US" dirty="0" err="1" smtClean="0"/>
              <a:t>DiRenzio</a:t>
            </a:r>
            <a:r>
              <a:rPr lang="en-US" dirty="0" smtClean="0"/>
              <a:t> Lab: 48 Ancients and 7 control samples</a:t>
            </a:r>
          </a:p>
          <a:p>
            <a:pPr marL="0" indent="0">
              <a:buNone/>
            </a:pPr>
            <a:endParaRPr lang="en-US" dirty="0" smtClean="0"/>
          </a:p>
          <a:p>
            <a:r>
              <a:rPr lang="en-US" dirty="0" smtClean="0"/>
              <a:t>Questions:</a:t>
            </a:r>
          </a:p>
          <a:p>
            <a:pPr lvl="1"/>
            <a:r>
              <a:rPr lang="en-US" dirty="0" smtClean="0"/>
              <a:t>Do the ancients look “ancient”?</a:t>
            </a:r>
          </a:p>
          <a:p>
            <a:pPr lvl="1"/>
            <a:r>
              <a:rPr lang="en-US" dirty="0" smtClean="0"/>
              <a:t>Is there any DNA in the the controls?</a:t>
            </a:r>
          </a:p>
          <a:p>
            <a:pPr lvl="2"/>
            <a:r>
              <a:rPr lang="en-US" dirty="0" smtClean="0"/>
              <a:t>If so, is the DNA modern or ancient?  </a:t>
            </a:r>
            <a:endParaRPr lang="en-US" dirty="0"/>
          </a:p>
          <a:p>
            <a:pPr lvl="2"/>
            <a:endParaRPr lang="en-US" dirty="0"/>
          </a:p>
        </p:txBody>
      </p:sp>
    </p:spTree>
    <p:extLst>
      <p:ext uri="{BB962C8B-B14F-4D97-AF65-F5344CB8AC3E}">
        <p14:creationId xmlns:p14="http://schemas.microsoft.com/office/powerpoint/2010/main" val="8971738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42" y="20708"/>
            <a:ext cx="12162117" cy="762102"/>
          </a:xfrm>
        </p:spPr>
        <p:txBody>
          <a:bodyPr>
            <a:normAutofit/>
          </a:bodyPr>
          <a:lstStyle/>
          <a:p>
            <a:r>
              <a:rPr lang="en-US" dirty="0" err="1" smtClean="0"/>
              <a:t>MapDamage</a:t>
            </a:r>
            <a:r>
              <a:rPr lang="en-US" dirty="0" smtClean="0"/>
              <a:t> on Ancients</a:t>
            </a:r>
            <a:endParaRPr lang="en-US" dirty="0"/>
          </a:p>
        </p:txBody>
      </p:sp>
      <p:pic>
        <p:nvPicPr>
          <p:cNvPr id="4" name="Picture 3"/>
          <p:cNvPicPr>
            <a:picLocks noChangeAspect="1"/>
          </p:cNvPicPr>
          <p:nvPr/>
        </p:nvPicPr>
        <p:blipFill>
          <a:blip r:embed="rId2"/>
          <a:stretch>
            <a:fillRect/>
          </a:stretch>
        </p:blipFill>
        <p:spPr>
          <a:xfrm>
            <a:off x="2951385" y="891934"/>
            <a:ext cx="6210300" cy="2019300"/>
          </a:xfrm>
          <a:prstGeom prst="rect">
            <a:avLst/>
          </a:prstGeom>
        </p:spPr>
      </p:pic>
      <p:sp>
        <p:nvSpPr>
          <p:cNvPr id="5" name="Subtitle 2"/>
          <p:cNvSpPr txBox="1">
            <a:spLocks/>
          </p:cNvSpPr>
          <p:nvPr/>
        </p:nvSpPr>
        <p:spPr>
          <a:xfrm>
            <a:off x="1524001" y="1359747"/>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CNE1</a:t>
            </a:r>
          </a:p>
          <a:p>
            <a:endParaRPr lang="en-US" sz="1800" b="1" dirty="0">
              <a:solidFill>
                <a:schemeClr val="tx1"/>
              </a:solidFill>
              <a:latin typeface="Times New Roman"/>
              <a:cs typeface="Times New Roman"/>
            </a:endParaRPr>
          </a:p>
        </p:txBody>
      </p:sp>
      <p:sp>
        <p:nvSpPr>
          <p:cNvPr id="7" name="Subtitle 2"/>
          <p:cNvSpPr txBox="1">
            <a:spLocks/>
          </p:cNvSpPr>
          <p:nvPr/>
        </p:nvSpPr>
        <p:spPr>
          <a:xfrm>
            <a:off x="1524001" y="3127895"/>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KS20</a:t>
            </a:r>
            <a:endParaRPr lang="en-US" sz="1800" b="1" dirty="0">
              <a:solidFill>
                <a:schemeClr val="tx1"/>
              </a:solidFill>
              <a:latin typeface="Times New Roman"/>
              <a:cs typeface="Times New Roman"/>
            </a:endParaRPr>
          </a:p>
        </p:txBody>
      </p:sp>
      <p:pic>
        <p:nvPicPr>
          <p:cNvPr id="8" name="Picture 7"/>
          <p:cNvPicPr>
            <a:picLocks noChangeAspect="1"/>
          </p:cNvPicPr>
          <p:nvPr/>
        </p:nvPicPr>
        <p:blipFill>
          <a:blip r:embed="rId3"/>
          <a:stretch>
            <a:fillRect/>
          </a:stretch>
        </p:blipFill>
        <p:spPr>
          <a:xfrm>
            <a:off x="2959100" y="2694573"/>
            <a:ext cx="6273800" cy="1854200"/>
          </a:xfrm>
          <a:prstGeom prst="rect">
            <a:avLst/>
          </a:prstGeom>
        </p:spPr>
      </p:pic>
      <p:sp>
        <p:nvSpPr>
          <p:cNvPr id="10" name="Subtitle 2"/>
          <p:cNvSpPr txBox="1">
            <a:spLocks/>
          </p:cNvSpPr>
          <p:nvPr/>
        </p:nvSpPr>
        <p:spPr>
          <a:xfrm>
            <a:off x="1524001" y="4955587"/>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S30</a:t>
            </a:r>
          </a:p>
          <a:p>
            <a:endParaRPr lang="en-US" sz="1800" b="1" dirty="0">
              <a:solidFill>
                <a:schemeClr val="tx1"/>
              </a:solidFill>
              <a:latin typeface="Times New Roman"/>
              <a:cs typeface="Times New Roman"/>
            </a:endParaRPr>
          </a:p>
        </p:txBody>
      </p:sp>
      <p:pic>
        <p:nvPicPr>
          <p:cNvPr id="11" name="Picture 10"/>
          <p:cNvPicPr>
            <a:picLocks noChangeAspect="1"/>
          </p:cNvPicPr>
          <p:nvPr/>
        </p:nvPicPr>
        <p:blipFill>
          <a:blip r:embed="rId4"/>
          <a:stretch>
            <a:fillRect/>
          </a:stretch>
        </p:blipFill>
        <p:spPr>
          <a:xfrm>
            <a:off x="2959100" y="4860177"/>
            <a:ext cx="6273800" cy="1905000"/>
          </a:xfrm>
          <a:prstGeom prst="rect">
            <a:avLst/>
          </a:prstGeom>
        </p:spPr>
      </p:pic>
      <p:sp>
        <p:nvSpPr>
          <p:cNvPr id="12" name="Subtitle 2"/>
          <p:cNvSpPr txBox="1">
            <a:spLocks/>
          </p:cNvSpPr>
          <p:nvPr/>
        </p:nvSpPr>
        <p:spPr>
          <a:xfrm>
            <a:off x="6809565" y="5334834"/>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Steeper</a:t>
            </a:r>
          </a:p>
          <a:p>
            <a:endParaRPr lang="en-US" sz="1800" b="1" dirty="0">
              <a:solidFill>
                <a:schemeClr val="tx1"/>
              </a:solidFill>
              <a:latin typeface="Times New Roman"/>
              <a:cs typeface="Times New Roman"/>
            </a:endParaRPr>
          </a:p>
        </p:txBody>
      </p:sp>
      <p:sp>
        <p:nvSpPr>
          <p:cNvPr id="13" name="Subtitle 2"/>
          <p:cNvSpPr txBox="1">
            <a:spLocks/>
          </p:cNvSpPr>
          <p:nvPr/>
        </p:nvSpPr>
        <p:spPr>
          <a:xfrm>
            <a:off x="6774285" y="3433986"/>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Shorter</a:t>
            </a:r>
          </a:p>
          <a:p>
            <a:endParaRPr lang="en-US" sz="1800" b="1" dirty="0">
              <a:solidFill>
                <a:schemeClr val="tx1"/>
              </a:solidFill>
              <a:latin typeface="Times New Roman"/>
              <a:cs typeface="Times New Roman"/>
            </a:endParaRPr>
          </a:p>
        </p:txBody>
      </p:sp>
      <p:cxnSp>
        <p:nvCxnSpPr>
          <p:cNvPr id="15" name="Straight Arrow Connector 14"/>
          <p:cNvCxnSpPr/>
          <p:nvPr/>
        </p:nvCxnSpPr>
        <p:spPr>
          <a:xfrm>
            <a:off x="8103629" y="3680128"/>
            <a:ext cx="445924" cy="151897"/>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cxnSp>
        <p:nvCxnSpPr>
          <p:cNvPr id="16" name="Straight Arrow Connector 15"/>
          <p:cNvCxnSpPr/>
          <p:nvPr/>
        </p:nvCxnSpPr>
        <p:spPr>
          <a:xfrm>
            <a:off x="8057061" y="5616258"/>
            <a:ext cx="445924" cy="151897"/>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8545879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MapDamage</a:t>
            </a:r>
            <a:r>
              <a:rPr lang="en-US" dirty="0" smtClean="0"/>
              <a:t> on Controls</a:t>
            </a:r>
            <a:endParaRPr lang="en-US" dirty="0"/>
          </a:p>
        </p:txBody>
      </p:sp>
      <p:pic>
        <p:nvPicPr>
          <p:cNvPr id="4" name="Picture 3"/>
          <p:cNvPicPr>
            <a:picLocks noChangeAspect="1"/>
          </p:cNvPicPr>
          <p:nvPr/>
        </p:nvPicPr>
        <p:blipFill>
          <a:blip r:embed="rId3"/>
          <a:stretch>
            <a:fillRect/>
          </a:stretch>
        </p:blipFill>
        <p:spPr>
          <a:xfrm>
            <a:off x="1714440" y="1417639"/>
            <a:ext cx="4326013" cy="1246177"/>
          </a:xfrm>
          <a:prstGeom prst="rect">
            <a:avLst/>
          </a:prstGeom>
        </p:spPr>
      </p:pic>
      <p:pic>
        <p:nvPicPr>
          <p:cNvPr id="5" name="Picture 4"/>
          <p:cNvPicPr>
            <a:picLocks noChangeAspect="1"/>
          </p:cNvPicPr>
          <p:nvPr/>
        </p:nvPicPr>
        <p:blipFill>
          <a:blip r:embed="rId4"/>
          <a:stretch>
            <a:fillRect/>
          </a:stretch>
        </p:blipFill>
        <p:spPr>
          <a:xfrm>
            <a:off x="1714440" y="3009901"/>
            <a:ext cx="4326012" cy="1383623"/>
          </a:xfrm>
          <a:prstGeom prst="rect">
            <a:avLst/>
          </a:prstGeom>
        </p:spPr>
      </p:pic>
      <p:pic>
        <p:nvPicPr>
          <p:cNvPr id="6" name="Picture 5"/>
          <p:cNvPicPr>
            <a:picLocks noChangeAspect="1"/>
          </p:cNvPicPr>
          <p:nvPr/>
        </p:nvPicPr>
        <p:blipFill>
          <a:blip r:embed="rId5"/>
          <a:stretch>
            <a:fillRect/>
          </a:stretch>
        </p:blipFill>
        <p:spPr>
          <a:xfrm>
            <a:off x="6337776" y="4771493"/>
            <a:ext cx="4330225" cy="1281393"/>
          </a:xfrm>
          <a:prstGeom prst="rect">
            <a:avLst/>
          </a:prstGeom>
        </p:spPr>
      </p:pic>
      <p:pic>
        <p:nvPicPr>
          <p:cNvPr id="7" name="Picture 6"/>
          <p:cNvPicPr>
            <a:picLocks noChangeAspect="1"/>
          </p:cNvPicPr>
          <p:nvPr/>
        </p:nvPicPr>
        <p:blipFill>
          <a:blip r:embed="rId6"/>
          <a:stretch>
            <a:fillRect/>
          </a:stretch>
        </p:blipFill>
        <p:spPr>
          <a:xfrm>
            <a:off x="6341988" y="1342963"/>
            <a:ext cx="4326013" cy="1320852"/>
          </a:xfrm>
          <a:prstGeom prst="rect">
            <a:avLst/>
          </a:prstGeom>
        </p:spPr>
      </p:pic>
      <p:pic>
        <p:nvPicPr>
          <p:cNvPr id="8" name="Picture 7"/>
          <p:cNvPicPr>
            <a:picLocks noChangeAspect="1"/>
          </p:cNvPicPr>
          <p:nvPr/>
        </p:nvPicPr>
        <p:blipFill>
          <a:blip r:embed="rId7"/>
          <a:stretch>
            <a:fillRect/>
          </a:stretch>
        </p:blipFill>
        <p:spPr>
          <a:xfrm>
            <a:off x="6341988" y="3009900"/>
            <a:ext cx="4326013" cy="1276528"/>
          </a:xfrm>
          <a:prstGeom prst="rect">
            <a:avLst/>
          </a:prstGeom>
        </p:spPr>
      </p:pic>
      <p:pic>
        <p:nvPicPr>
          <p:cNvPr id="9" name="Picture 8"/>
          <p:cNvPicPr>
            <a:picLocks noChangeAspect="1"/>
          </p:cNvPicPr>
          <p:nvPr/>
        </p:nvPicPr>
        <p:blipFill>
          <a:blip r:embed="rId8"/>
          <a:stretch>
            <a:fillRect/>
          </a:stretch>
        </p:blipFill>
        <p:spPr>
          <a:xfrm>
            <a:off x="1714441" y="4794087"/>
            <a:ext cx="4326013" cy="1258799"/>
          </a:xfrm>
          <a:prstGeom prst="rect">
            <a:avLst/>
          </a:prstGeom>
        </p:spPr>
      </p:pic>
      <p:sp>
        <p:nvSpPr>
          <p:cNvPr id="10" name="Subtitle 2"/>
          <p:cNvSpPr txBox="1">
            <a:spLocks/>
          </p:cNvSpPr>
          <p:nvPr/>
        </p:nvSpPr>
        <p:spPr>
          <a:xfrm>
            <a:off x="7333830" y="3218055"/>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C-&gt;T trend</a:t>
            </a:r>
          </a:p>
          <a:p>
            <a:endParaRPr lang="en-US" sz="1800" b="1" dirty="0">
              <a:solidFill>
                <a:schemeClr val="tx1"/>
              </a:solidFill>
              <a:latin typeface="Times New Roman"/>
              <a:cs typeface="Times New Roman"/>
            </a:endParaRPr>
          </a:p>
        </p:txBody>
      </p:sp>
      <p:cxnSp>
        <p:nvCxnSpPr>
          <p:cNvPr id="11" name="Straight Arrow Connector 10"/>
          <p:cNvCxnSpPr/>
          <p:nvPr/>
        </p:nvCxnSpPr>
        <p:spPr>
          <a:xfrm flipH="1">
            <a:off x="7091813" y="3441591"/>
            <a:ext cx="436057" cy="321016"/>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12" name="Subtitle 2"/>
          <p:cNvSpPr txBox="1">
            <a:spLocks/>
          </p:cNvSpPr>
          <p:nvPr/>
        </p:nvSpPr>
        <p:spPr>
          <a:xfrm>
            <a:off x="2391289" y="1816572"/>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C-&gt;T trend</a:t>
            </a:r>
          </a:p>
          <a:p>
            <a:endParaRPr lang="en-US" sz="1800" b="1" dirty="0">
              <a:solidFill>
                <a:schemeClr val="tx1"/>
              </a:solidFill>
              <a:latin typeface="Times New Roman"/>
              <a:cs typeface="Times New Roman"/>
            </a:endParaRPr>
          </a:p>
        </p:txBody>
      </p:sp>
      <p:cxnSp>
        <p:nvCxnSpPr>
          <p:cNvPr id="13" name="Straight Arrow Connector 12"/>
          <p:cNvCxnSpPr/>
          <p:nvPr/>
        </p:nvCxnSpPr>
        <p:spPr>
          <a:xfrm flipH="1">
            <a:off x="2149272" y="2040108"/>
            <a:ext cx="436057" cy="321016"/>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48247688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48737"/>
            <a:ext cx="8229600" cy="1143000"/>
          </a:xfrm>
        </p:spPr>
        <p:txBody>
          <a:bodyPr>
            <a:normAutofit/>
          </a:bodyPr>
          <a:lstStyle/>
          <a:p>
            <a:r>
              <a:rPr lang="en-US" dirty="0" err="1" smtClean="0"/>
              <a:t>MapDamage</a:t>
            </a:r>
            <a:r>
              <a:rPr lang="en-US" dirty="0" smtClean="0"/>
              <a:t> on Moderns</a:t>
            </a:r>
            <a:endParaRPr lang="en-US" dirty="0"/>
          </a:p>
        </p:txBody>
      </p:sp>
      <p:pic>
        <p:nvPicPr>
          <p:cNvPr id="4" name="Picture 3"/>
          <p:cNvPicPr>
            <a:picLocks noChangeAspect="1"/>
          </p:cNvPicPr>
          <p:nvPr/>
        </p:nvPicPr>
        <p:blipFill>
          <a:blip r:embed="rId2"/>
          <a:stretch>
            <a:fillRect/>
          </a:stretch>
        </p:blipFill>
        <p:spPr>
          <a:xfrm>
            <a:off x="2510391" y="1559640"/>
            <a:ext cx="6182928" cy="2056796"/>
          </a:xfrm>
          <a:prstGeom prst="rect">
            <a:avLst/>
          </a:prstGeom>
        </p:spPr>
      </p:pic>
      <p:sp>
        <p:nvSpPr>
          <p:cNvPr id="5" name="Subtitle 2"/>
          <p:cNvSpPr txBox="1">
            <a:spLocks/>
          </p:cNvSpPr>
          <p:nvPr/>
        </p:nvSpPr>
        <p:spPr>
          <a:xfrm>
            <a:off x="1682758" y="999799"/>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HG00097</a:t>
            </a:r>
            <a:endParaRPr lang="en-US" sz="1800" b="1" dirty="0">
              <a:solidFill>
                <a:schemeClr val="tx1"/>
              </a:solidFill>
              <a:latin typeface="Times New Roman"/>
              <a:cs typeface="Times New Roman"/>
            </a:endParaRPr>
          </a:p>
        </p:txBody>
      </p:sp>
      <p:pic>
        <p:nvPicPr>
          <p:cNvPr id="6" name="Picture 5"/>
          <p:cNvPicPr>
            <a:picLocks noChangeAspect="1"/>
          </p:cNvPicPr>
          <p:nvPr/>
        </p:nvPicPr>
        <p:blipFill>
          <a:blip r:embed="rId3"/>
          <a:stretch>
            <a:fillRect/>
          </a:stretch>
        </p:blipFill>
        <p:spPr>
          <a:xfrm>
            <a:off x="2510391" y="4514332"/>
            <a:ext cx="6261100" cy="2070100"/>
          </a:xfrm>
          <a:prstGeom prst="rect">
            <a:avLst/>
          </a:prstGeom>
        </p:spPr>
      </p:pic>
      <p:sp>
        <p:nvSpPr>
          <p:cNvPr id="7" name="Subtitle 2"/>
          <p:cNvSpPr txBox="1">
            <a:spLocks/>
          </p:cNvSpPr>
          <p:nvPr/>
        </p:nvSpPr>
        <p:spPr>
          <a:xfrm>
            <a:off x="1682758" y="3845507"/>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HG00099</a:t>
            </a:r>
            <a:endParaRPr lang="en-US" sz="1800" b="1" dirty="0">
              <a:solidFill>
                <a:schemeClr val="tx1"/>
              </a:solidFill>
              <a:latin typeface="Times New Roman"/>
              <a:cs typeface="Times New Roman"/>
            </a:endParaRPr>
          </a:p>
        </p:txBody>
      </p:sp>
      <p:sp>
        <p:nvSpPr>
          <p:cNvPr id="8" name="Subtitle 2"/>
          <p:cNvSpPr txBox="1">
            <a:spLocks/>
          </p:cNvSpPr>
          <p:nvPr/>
        </p:nvSpPr>
        <p:spPr>
          <a:xfrm>
            <a:off x="3435447" y="2247792"/>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C-&gt;T trend</a:t>
            </a:r>
          </a:p>
          <a:p>
            <a:endParaRPr lang="en-US" sz="1800" b="1" dirty="0">
              <a:solidFill>
                <a:schemeClr val="tx1"/>
              </a:solidFill>
              <a:latin typeface="Times New Roman"/>
              <a:cs typeface="Times New Roman"/>
            </a:endParaRPr>
          </a:p>
        </p:txBody>
      </p:sp>
      <p:cxnSp>
        <p:nvCxnSpPr>
          <p:cNvPr id="9" name="Straight Arrow Connector 8"/>
          <p:cNvCxnSpPr/>
          <p:nvPr/>
        </p:nvCxnSpPr>
        <p:spPr>
          <a:xfrm flipH="1">
            <a:off x="3193430" y="2471328"/>
            <a:ext cx="436057" cy="321016"/>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9329927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MapDamage</a:t>
            </a:r>
            <a:r>
              <a:rPr lang="en-US" dirty="0" smtClean="0"/>
              <a:t> on Ancient</a:t>
            </a:r>
            <a:r>
              <a:rPr lang="en-US" dirty="0"/>
              <a:t> </a:t>
            </a:r>
            <a:r>
              <a:rPr lang="en-US" dirty="0" err="1" smtClean="0"/>
              <a:t>Sards</a:t>
            </a:r>
            <a:r>
              <a:rPr lang="en-US" dirty="0" smtClean="0"/>
              <a:t>.</a:t>
            </a:r>
            <a:br>
              <a:rPr lang="en-US" dirty="0" smtClean="0"/>
            </a:br>
            <a:r>
              <a:rPr lang="en-US" dirty="0" smtClean="0"/>
              <a:t>(different data-set)</a:t>
            </a:r>
            <a:endParaRPr lang="en-US" dirty="0"/>
          </a:p>
        </p:txBody>
      </p:sp>
      <p:pic>
        <p:nvPicPr>
          <p:cNvPr id="4" name="Picture 3"/>
          <p:cNvPicPr>
            <a:picLocks noChangeAspect="1"/>
          </p:cNvPicPr>
          <p:nvPr/>
        </p:nvPicPr>
        <p:blipFill>
          <a:blip r:embed="rId2"/>
          <a:stretch>
            <a:fillRect/>
          </a:stretch>
        </p:blipFill>
        <p:spPr>
          <a:xfrm>
            <a:off x="3817166" y="1733875"/>
            <a:ext cx="4956957" cy="1628714"/>
          </a:xfrm>
          <a:prstGeom prst="rect">
            <a:avLst/>
          </a:prstGeom>
        </p:spPr>
      </p:pic>
      <p:pic>
        <p:nvPicPr>
          <p:cNvPr id="6" name="Picture 5"/>
          <p:cNvPicPr>
            <a:picLocks noChangeAspect="1"/>
          </p:cNvPicPr>
          <p:nvPr/>
        </p:nvPicPr>
        <p:blipFill>
          <a:blip r:embed="rId3"/>
          <a:stretch>
            <a:fillRect/>
          </a:stretch>
        </p:blipFill>
        <p:spPr>
          <a:xfrm>
            <a:off x="3817167" y="3428751"/>
            <a:ext cx="4956957" cy="1429307"/>
          </a:xfrm>
          <a:prstGeom prst="rect">
            <a:avLst/>
          </a:prstGeom>
        </p:spPr>
      </p:pic>
      <p:pic>
        <p:nvPicPr>
          <p:cNvPr id="7" name="Picture 6"/>
          <p:cNvPicPr>
            <a:picLocks noChangeAspect="1"/>
          </p:cNvPicPr>
          <p:nvPr/>
        </p:nvPicPr>
        <p:blipFill>
          <a:blip r:embed="rId4"/>
          <a:stretch>
            <a:fillRect/>
          </a:stretch>
        </p:blipFill>
        <p:spPr>
          <a:xfrm>
            <a:off x="3817167" y="5140315"/>
            <a:ext cx="4956957" cy="1510402"/>
          </a:xfrm>
          <a:prstGeom prst="rect">
            <a:avLst/>
          </a:prstGeom>
        </p:spPr>
      </p:pic>
      <p:sp>
        <p:nvSpPr>
          <p:cNvPr id="9" name="Subtitle 2"/>
          <p:cNvSpPr txBox="1">
            <a:spLocks/>
          </p:cNvSpPr>
          <p:nvPr/>
        </p:nvSpPr>
        <p:spPr>
          <a:xfrm>
            <a:off x="4463492" y="2025221"/>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a:solidFill>
                  <a:schemeClr val="tx1"/>
                </a:solidFill>
                <a:latin typeface="Times New Roman"/>
                <a:cs typeface="Times New Roman"/>
              </a:rPr>
              <a:t>C-&gt;T trend</a:t>
            </a:r>
          </a:p>
          <a:p>
            <a:endParaRPr lang="en-US" sz="1800" b="1" dirty="0">
              <a:solidFill>
                <a:schemeClr val="tx1"/>
              </a:solidFill>
              <a:latin typeface="Times New Roman"/>
              <a:cs typeface="Times New Roman"/>
            </a:endParaRPr>
          </a:p>
        </p:txBody>
      </p:sp>
      <p:cxnSp>
        <p:nvCxnSpPr>
          <p:cNvPr id="10" name="Straight Arrow Connector 9"/>
          <p:cNvCxnSpPr/>
          <p:nvPr/>
        </p:nvCxnSpPr>
        <p:spPr>
          <a:xfrm flipH="1">
            <a:off x="4463491" y="2405100"/>
            <a:ext cx="436057" cy="321016"/>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6757979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Thoughts…</a:t>
            </a:r>
            <a:endParaRPr lang="en-US" dirty="0"/>
          </a:p>
        </p:txBody>
      </p:sp>
      <p:sp>
        <p:nvSpPr>
          <p:cNvPr id="3" name="Content Placeholder 2"/>
          <p:cNvSpPr>
            <a:spLocks noGrp="1"/>
          </p:cNvSpPr>
          <p:nvPr>
            <p:ph idx="1"/>
          </p:nvPr>
        </p:nvSpPr>
        <p:spPr/>
        <p:txBody>
          <a:bodyPr>
            <a:normAutofit/>
          </a:bodyPr>
          <a:lstStyle/>
          <a:p>
            <a:pPr marL="0" indent="0">
              <a:buNone/>
            </a:pPr>
            <a:endParaRPr lang="en-US" dirty="0" smtClean="0"/>
          </a:p>
          <a:p>
            <a:pPr marL="0" indent="0">
              <a:buNone/>
            </a:pPr>
            <a:r>
              <a:rPr lang="en-US" dirty="0" smtClean="0"/>
              <a:t>It’s not clear what is an “ancient” C-&gt;T damage profile and what is an “modern” profile?</a:t>
            </a:r>
          </a:p>
          <a:p>
            <a:r>
              <a:rPr lang="en-US" dirty="0"/>
              <a:t>Difficult to perform comparative </a:t>
            </a:r>
            <a:r>
              <a:rPr lang="en-US" dirty="0" smtClean="0"/>
              <a:t>analysis</a:t>
            </a:r>
          </a:p>
          <a:p>
            <a:pPr lvl="1"/>
            <a:r>
              <a:rPr lang="en-US" dirty="0" err="1" smtClean="0"/>
              <a:t>MapDamage</a:t>
            </a:r>
            <a:r>
              <a:rPr lang="en-US" dirty="0" smtClean="0"/>
              <a:t> is an individual-by-individual analysis</a:t>
            </a:r>
            <a:endParaRPr lang="en-US" dirty="0"/>
          </a:p>
          <a:p>
            <a:pPr lvl="1"/>
            <a:r>
              <a:rPr lang="en-US" dirty="0"/>
              <a:t>Hard to look at all plots simultaneously </a:t>
            </a:r>
          </a:p>
          <a:p>
            <a:pPr marL="0" indent="0">
              <a:buNone/>
            </a:pPr>
            <a:endParaRPr lang="en-US" dirty="0" smtClean="0"/>
          </a:p>
          <a:p>
            <a:r>
              <a:rPr lang="en-US" dirty="0" smtClean="0"/>
              <a:t>Are we missing other patterns?</a:t>
            </a:r>
          </a:p>
          <a:p>
            <a:endParaRPr lang="en-US" dirty="0" smtClean="0"/>
          </a:p>
          <a:p>
            <a:endParaRPr lang="en-US" dirty="0"/>
          </a:p>
          <a:p>
            <a:endParaRPr lang="en-US" dirty="0"/>
          </a:p>
        </p:txBody>
      </p:sp>
    </p:spTree>
    <p:extLst>
      <p:ext uri="{BB962C8B-B14F-4D97-AF65-F5344CB8AC3E}">
        <p14:creationId xmlns:p14="http://schemas.microsoft.com/office/powerpoint/2010/main" val="13184802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2315" y="1289780"/>
            <a:ext cx="3934690" cy="508331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3217" y="1289780"/>
            <a:ext cx="4434677" cy="234011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3217" y="3809999"/>
            <a:ext cx="4554766" cy="2563091"/>
          </a:xfrm>
          <a:prstGeom prst="rect">
            <a:avLst/>
          </a:prstGeom>
        </p:spPr>
      </p:pic>
      <p:sp>
        <p:nvSpPr>
          <p:cNvPr id="9" name="TextBox 8"/>
          <p:cNvSpPr txBox="1"/>
          <p:nvPr/>
        </p:nvSpPr>
        <p:spPr>
          <a:xfrm>
            <a:off x="4433684" y="254000"/>
            <a:ext cx="3539066" cy="523220"/>
          </a:xfrm>
          <a:prstGeom prst="rect">
            <a:avLst/>
          </a:prstGeom>
          <a:noFill/>
        </p:spPr>
        <p:txBody>
          <a:bodyPr wrap="square" rtlCol="0">
            <a:spAutoFit/>
          </a:bodyPr>
          <a:lstStyle/>
          <a:p>
            <a:r>
              <a:rPr lang="en-US" sz="2800" b="1" dirty="0" smtClean="0"/>
              <a:t>Ancient DNA  sites</a:t>
            </a:r>
            <a:endParaRPr lang="en-US" sz="2800" b="1" dirty="0"/>
          </a:p>
        </p:txBody>
      </p:sp>
    </p:spTree>
    <p:extLst>
      <p:ext uri="{BB962C8B-B14F-4D97-AF65-F5344CB8AC3E}">
        <p14:creationId xmlns:p14="http://schemas.microsoft.com/office/powerpoint/2010/main" val="5092103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973" y="121285"/>
            <a:ext cx="3465854" cy="2472267"/>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8155" y="2127084"/>
            <a:ext cx="3446317" cy="233680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24800" y="4236087"/>
            <a:ext cx="3272863" cy="2367914"/>
          </a:xfrm>
          <a:prstGeom prst="rect">
            <a:avLst/>
          </a:prstGeom>
        </p:spPr>
      </p:pic>
      <p:sp>
        <p:nvSpPr>
          <p:cNvPr id="7" name="TextBox 6"/>
          <p:cNvSpPr txBox="1"/>
          <p:nvPr/>
        </p:nvSpPr>
        <p:spPr>
          <a:xfrm>
            <a:off x="1344664" y="2833820"/>
            <a:ext cx="1913467" cy="461665"/>
          </a:xfrm>
          <a:prstGeom prst="rect">
            <a:avLst/>
          </a:prstGeom>
          <a:noFill/>
        </p:spPr>
        <p:txBody>
          <a:bodyPr wrap="square" rtlCol="0">
            <a:spAutoFit/>
          </a:bodyPr>
          <a:lstStyle/>
          <a:p>
            <a:r>
              <a:rPr lang="en-US" sz="2400" b="1" dirty="0" smtClean="0"/>
              <a:t>collection</a:t>
            </a:r>
            <a:endParaRPr lang="en-US" sz="2400" b="1" dirty="0"/>
          </a:p>
        </p:txBody>
      </p:sp>
      <p:sp>
        <p:nvSpPr>
          <p:cNvPr id="8" name="TextBox 7"/>
          <p:cNvSpPr txBox="1"/>
          <p:nvPr/>
        </p:nvSpPr>
        <p:spPr>
          <a:xfrm>
            <a:off x="5181601" y="1526751"/>
            <a:ext cx="1913467" cy="461665"/>
          </a:xfrm>
          <a:prstGeom prst="rect">
            <a:avLst/>
          </a:prstGeom>
          <a:noFill/>
        </p:spPr>
        <p:txBody>
          <a:bodyPr wrap="square" rtlCol="0">
            <a:spAutoFit/>
          </a:bodyPr>
          <a:lstStyle/>
          <a:p>
            <a:r>
              <a:rPr lang="en-US" sz="2400" b="1" dirty="0" smtClean="0"/>
              <a:t>samples</a:t>
            </a:r>
            <a:endParaRPr lang="en-US" sz="2400" b="1" dirty="0"/>
          </a:p>
        </p:txBody>
      </p:sp>
      <p:sp>
        <p:nvSpPr>
          <p:cNvPr id="10" name="TextBox 9"/>
          <p:cNvSpPr txBox="1"/>
          <p:nvPr/>
        </p:nvSpPr>
        <p:spPr>
          <a:xfrm>
            <a:off x="8771465" y="3557490"/>
            <a:ext cx="2032001" cy="461665"/>
          </a:xfrm>
          <a:prstGeom prst="rect">
            <a:avLst/>
          </a:prstGeom>
          <a:noFill/>
        </p:spPr>
        <p:txBody>
          <a:bodyPr wrap="square" rtlCol="0">
            <a:spAutoFit/>
          </a:bodyPr>
          <a:lstStyle/>
          <a:p>
            <a:r>
              <a:rPr lang="en-US" sz="2400" b="1" dirty="0" smtClean="0"/>
              <a:t>sequencing</a:t>
            </a:r>
            <a:endParaRPr lang="en-US" sz="2400" b="1" dirty="0"/>
          </a:p>
        </p:txBody>
      </p:sp>
    </p:spTree>
    <p:extLst>
      <p:ext uri="{BB962C8B-B14F-4D97-AF65-F5344CB8AC3E}">
        <p14:creationId xmlns:p14="http://schemas.microsoft.com/office/powerpoint/2010/main" val="449177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2000" cy="702944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34148" y="0"/>
            <a:ext cx="4757853" cy="2743200"/>
          </a:xfrm>
          <a:prstGeom prst="rect">
            <a:avLst/>
          </a:prstGeom>
        </p:spPr>
      </p:pic>
    </p:spTree>
    <p:extLst>
      <p:ext uri="{BB962C8B-B14F-4D97-AF65-F5344CB8AC3E}">
        <p14:creationId xmlns:p14="http://schemas.microsoft.com/office/powerpoint/2010/main" val="19749230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39792"/>
            <a:ext cx="12310533" cy="7097792"/>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6692" y="-239793"/>
            <a:ext cx="4703842" cy="2712059"/>
          </a:xfrm>
          <a:prstGeom prst="rect">
            <a:avLst/>
          </a:prstGeom>
        </p:spPr>
      </p:pic>
    </p:spTree>
    <p:extLst>
      <p:ext uri="{BB962C8B-B14F-4D97-AF65-F5344CB8AC3E}">
        <p14:creationId xmlns:p14="http://schemas.microsoft.com/office/powerpoint/2010/main" val="18292558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9162"/>
            <a:ext cx="12192000" cy="7029450"/>
          </a:xfrm>
          <a:prstGeom prst="rect">
            <a:avLst/>
          </a:prstGeom>
        </p:spPr>
      </p:pic>
    </p:spTree>
    <p:extLst>
      <p:ext uri="{BB962C8B-B14F-4D97-AF65-F5344CB8AC3E}">
        <p14:creationId xmlns:p14="http://schemas.microsoft.com/office/powerpoint/2010/main" val="2971532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74562" y="470958"/>
            <a:ext cx="9961756" cy="5743575"/>
          </a:xfrm>
        </p:spPr>
      </p:pic>
    </p:spTree>
    <p:extLst>
      <p:ext uri="{BB962C8B-B14F-4D97-AF65-F5344CB8AC3E}">
        <p14:creationId xmlns:p14="http://schemas.microsoft.com/office/powerpoint/2010/main" val="8742478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63343"/>
          <a:stretch/>
        </p:blipFill>
        <p:spPr>
          <a:xfrm>
            <a:off x="835993" y="639929"/>
            <a:ext cx="10160000" cy="5439138"/>
          </a:xfrm>
          <a:prstGeom prst="rect">
            <a:avLst/>
          </a:prstGeom>
        </p:spPr>
      </p:pic>
      <p:cxnSp>
        <p:nvCxnSpPr>
          <p:cNvPr id="5" name="Straight Arrow Connector 4"/>
          <p:cNvCxnSpPr/>
          <p:nvPr/>
        </p:nvCxnSpPr>
        <p:spPr>
          <a:xfrm flipH="1">
            <a:off x="3172043" y="3082723"/>
            <a:ext cx="640117" cy="54101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7" name="Subtitle 2"/>
          <p:cNvSpPr txBox="1">
            <a:spLocks/>
          </p:cNvSpPr>
          <p:nvPr/>
        </p:nvSpPr>
        <p:spPr>
          <a:xfrm>
            <a:off x="3172043" y="2649402"/>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smtClean="0">
                <a:solidFill>
                  <a:schemeClr val="tx1"/>
                </a:solidFill>
                <a:latin typeface="Times New Roman"/>
                <a:cs typeface="Times New Roman"/>
              </a:rPr>
              <a:t>C-&gt;T</a:t>
            </a:r>
          </a:p>
          <a:p>
            <a:endParaRPr lang="en-US" sz="1800" b="1" dirty="0">
              <a:solidFill>
                <a:schemeClr val="tx1"/>
              </a:solidFill>
              <a:latin typeface="Times New Roman"/>
              <a:cs typeface="Times New Roman"/>
            </a:endParaRPr>
          </a:p>
        </p:txBody>
      </p:sp>
      <p:sp>
        <p:nvSpPr>
          <p:cNvPr id="8" name="Subtitle 2"/>
          <p:cNvSpPr txBox="1">
            <a:spLocks/>
          </p:cNvSpPr>
          <p:nvPr/>
        </p:nvSpPr>
        <p:spPr>
          <a:xfrm>
            <a:off x="6763215" y="2649402"/>
            <a:ext cx="1728701" cy="43332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1800" b="1" dirty="0" smtClean="0">
                <a:solidFill>
                  <a:schemeClr val="tx1"/>
                </a:solidFill>
                <a:latin typeface="Times New Roman"/>
                <a:cs typeface="Times New Roman"/>
              </a:rPr>
              <a:t>G-&gt;A</a:t>
            </a:r>
          </a:p>
          <a:p>
            <a:endParaRPr lang="en-US" sz="1800" b="1" dirty="0">
              <a:solidFill>
                <a:schemeClr val="tx1"/>
              </a:solidFill>
              <a:latin typeface="Times New Roman"/>
              <a:cs typeface="Times New Roman"/>
            </a:endParaRPr>
          </a:p>
        </p:txBody>
      </p:sp>
      <p:cxnSp>
        <p:nvCxnSpPr>
          <p:cNvPr id="9" name="Straight Arrow Connector 8"/>
          <p:cNvCxnSpPr/>
          <p:nvPr/>
        </p:nvCxnSpPr>
        <p:spPr>
          <a:xfrm>
            <a:off x="7900539" y="3082722"/>
            <a:ext cx="629222" cy="541011"/>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12" name="TextBox 11"/>
          <p:cNvSpPr txBox="1"/>
          <p:nvPr/>
        </p:nvSpPr>
        <p:spPr>
          <a:xfrm>
            <a:off x="835993" y="5706533"/>
            <a:ext cx="3200400" cy="372534"/>
          </a:xfrm>
          <a:prstGeom prst="rect">
            <a:avLst/>
          </a:prstGeom>
          <a:noFill/>
        </p:spPr>
        <p:txBody>
          <a:bodyPr wrap="square" rtlCol="0">
            <a:spAutoFit/>
          </a:bodyPr>
          <a:lstStyle/>
          <a:p>
            <a:r>
              <a:rPr lang="en-US" dirty="0" smtClean="0"/>
              <a:t>5’  end  of fragment </a:t>
            </a:r>
            <a:endParaRPr lang="en-US" dirty="0"/>
          </a:p>
        </p:txBody>
      </p:sp>
      <p:sp>
        <p:nvSpPr>
          <p:cNvPr id="13" name="TextBox 12"/>
          <p:cNvSpPr txBox="1"/>
          <p:nvPr/>
        </p:nvSpPr>
        <p:spPr>
          <a:xfrm>
            <a:off x="8673695" y="5706533"/>
            <a:ext cx="3200400" cy="372534"/>
          </a:xfrm>
          <a:prstGeom prst="rect">
            <a:avLst/>
          </a:prstGeom>
          <a:noFill/>
        </p:spPr>
        <p:txBody>
          <a:bodyPr wrap="square" rtlCol="0">
            <a:spAutoFit/>
          </a:bodyPr>
          <a:lstStyle/>
          <a:p>
            <a:r>
              <a:rPr lang="en-US" smtClean="0"/>
              <a:t>3</a:t>
            </a:r>
            <a:r>
              <a:rPr lang="en-US" dirty="0" smtClean="0"/>
              <a:t>’   end  of fragment </a:t>
            </a:r>
            <a:endParaRPr lang="en-US" dirty="0"/>
          </a:p>
        </p:txBody>
      </p:sp>
    </p:spTree>
    <p:extLst>
      <p:ext uri="{BB962C8B-B14F-4D97-AF65-F5344CB8AC3E}">
        <p14:creationId xmlns:p14="http://schemas.microsoft.com/office/powerpoint/2010/main" val="6348875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7-01-06 at 1.33.03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230" y="2442884"/>
            <a:ext cx="4977303" cy="1502582"/>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04933" y="275417"/>
            <a:ext cx="6400800" cy="6400800"/>
          </a:xfrm>
          <a:prstGeom prst="rect">
            <a:avLst/>
          </a:prstGeom>
        </p:spPr>
      </p:pic>
    </p:spTree>
    <p:extLst>
      <p:ext uri="{BB962C8B-B14F-4D97-AF65-F5344CB8AC3E}">
        <p14:creationId xmlns:p14="http://schemas.microsoft.com/office/powerpoint/2010/main" val="9895503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TotalTime>
  <Words>362</Words>
  <Application>Microsoft Macintosh PowerPoint</Application>
  <PresentationFormat>Widescreen</PresentationFormat>
  <Paragraphs>51</Paragraphs>
  <Slides>15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Calibri Light</vt: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Data-set # 1</vt:lpstr>
      <vt:lpstr>MapDamage on Ancients</vt:lpstr>
      <vt:lpstr>MapDamage on Controls</vt:lpstr>
      <vt:lpstr>MapDamage on Moderns</vt:lpstr>
      <vt:lpstr>MapDamage on Ancient Sards. (different data-set)</vt:lpstr>
      <vt:lpstr>Thoughts…</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Kushal Dey</dc:creator>
  <cp:lastModifiedBy>Kushal Dey</cp:lastModifiedBy>
  <cp:revision>8</cp:revision>
  <dcterms:created xsi:type="dcterms:W3CDTF">2017-01-18T22:15:54Z</dcterms:created>
  <dcterms:modified xsi:type="dcterms:W3CDTF">2017-01-18T23:46:19Z</dcterms:modified>
</cp:coreProperties>
</file>

<file path=docProps/thumbnail.jpeg>
</file>